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1"/>
  </p:notesMasterIdLst>
  <p:handoutMasterIdLst>
    <p:handoutMasterId r:id="rId12"/>
  </p:handoutMasterIdLst>
  <p:sldIdLst>
    <p:sldId id="397" r:id="rId4"/>
    <p:sldId id="403" r:id="rId5"/>
    <p:sldId id="408" r:id="rId6"/>
    <p:sldId id="409" r:id="rId7"/>
    <p:sldId id="410" r:id="rId8"/>
    <p:sldId id="411" r:id="rId9"/>
    <p:sldId id="400" r:id="rId10"/>
  </p:sldIdLst>
  <p:sldSz cx="12190413" cy="6859588"/>
  <p:notesSz cx="6858000" cy="9144000"/>
  <p:embeddedFontLst>
    <p:embeddedFont>
      <p:font typeface="굴림체" panose="020B0609000101010101" pitchFamily="49" charset="-127"/>
      <p:regular r:id="rId13"/>
    </p:embeddedFont>
    <p:embeddedFont>
      <p:font typeface="Inter-Regular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4F6"/>
    <a:srgbClr val="088F9E"/>
    <a:srgbClr val="44B5C2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404" autoAdjust="0"/>
  </p:normalViewPr>
  <p:slideViewPr>
    <p:cSldViewPr snapToGrid="0" showGuides="1">
      <p:cViewPr varScale="1">
        <p:scale>
          <a:sx n="59" d="100"/>
          <a:sy n="59" d="100"/>
        </p:scale>
        <p:origin x="924" y="5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erc.org.mk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18106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67443" y="3366112"/>
            <a:ext cx="11097986" cy="2350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Consumer Empowerment and Energy Poverty Mitigation</a:t>
            </a:r>
          </a:p>
          <a:p>
            <a:pPr algn="ctr"/>
            <a:endParaRPr lang="en-US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Elena Markova-Velinova, MSc. Electrical Engineer, Commissioner</a:t>
            </a:r>
          </a:p>
          <a:p>
            <a:pPr algn="ctr"/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Energy, Water Services and Municipal Waste Management Services  </a:t>
            </a:r>
          </a:p>
          <a:p>
            <a:pPr algn="ctr"/>
            <a:r>
              <a:rPr lang="en-US" sz="2400" b="1" dirty="0">
                <a:solidFill>
                  <a:srgbClr val="44B5C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Commission of the Republic of North Macedonia (ERC)</a:t>
            </a:r>
            <a:endParaRPr lang="en-US" sz="2400" dirty="0">
              <a:solidFill>
                <a:srgbClr val="44B5C2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40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Tbilisi	 23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772886" y="318030"/>
            <a:ext cx="8928327" cy="486304"/>
          </a:xfrm>
        </p:spPr>
        <p:txBody>
          <a:bodyPr/>
          <a:lstStyle/>
          <a:p>
            <a:pPr algn="ctr"/>
            <a:r>
              <a:rPr lang="en-US" sz="2400" dirty="0"/>
              <a:t>Electricity Tariffs for Households and Small Consumers</a:t>
            </a:r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174171" y="1135024"/>
            <a:ext cx="10700657" cy="4897924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ERC Measures for Households and Small Consumers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Time-of-Use Electricity Tariffs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2060"/>
                </a:solidFill>
              </a:rPr>
              <a:t>ERC applies differentiated electricity tariffs to encourage efficient energy consumption.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High Tariff</a:t>
            </a:r>
          </a:p>
          <a:p>
            <a:r>
              <a:rPr lang="en-US" sz="2000" dirty="0">
                <a:solidFill>
                  <a:srgbClr val="002060"/>
                </a:solidFill>
              </a:rPr>
              <a:t>Price depends on the amount of electricity consumed.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Block tariff system promotes responsible energy use.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Low Tariff</a:t>
            </a:r>
          </a:p>
          <a:p>
            <a:r>
              <a:rPr lang="en-US" sz="2000" dirty="0">
                <a:solidFill>
                  <a:srgbClr val="002060"/>
                </a:solidFill>
              </a:rPr>
              <a:t>Fixed price regardless of consumption.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Current price: </a:t>
            </a:r>
            <a:r>
              <a:rPr lang="en-US" sz="2000" b="1" dirty="0">
                <a:solidFill>
                  <a:srgbClr val="002060"/>
                </a:solidFill>
              </a:rPr>
              <a:t>2.1893 MKD/kWh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Approximately </a:t>
            </a:r>
            <a:r>
              <a:rPr lang="en-US" sz="2000" b="1" dirty="0">
                <a:solidFill>
                  <a:srgbClr val="002060"/>
                </a:solidFill>
              </a:rPr>
              <a:t>50% lower</a:t>
            </a:r>
            <a:r>
              <a:rPr lang="en-US" sz="2000" dirty="0">
                <a:solidFill>
                  <a:srgbClr val="002060"/>
                </a:solidFill>
              </a:rPr>
              <a:t> than the high tariff.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Low Tariff Periods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Daily: </a:t>
            </a:r>
            <a:r>
              <a:rPr lang="en-US" sz="2000" b="1" dirty="0">
                <a:solidFill>
                  <a:srgbClr val="002060"/>
                </a:solidFill>
              </a:rPr>
              <a:t>13:00–15:00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Night: </a:t>
            </a:r>
            <a:r>
              <a:rPr lang="en-US" sz="2000" b="1" dirty="0">
                <a:solidFill>
                  <a:srgbClr val="002060"/>
                </a:solidFill>
              </a:rPr>
              <a:t>22:00–07:00</a:t>
            </a:r>
            <a:r>
              <a:rPr lang="en-US" sz="2000" dirty="0">
                <a:solidFill>
                  <a:srgbClr val="002060"/>
                </a:solidFill>
              </a:rPr>
              <a:t>; </a:t>
            </a:r>
            <a:r>
              <a:rPr lang="en-US" sz="2000" b="1" dirty="0">
                <a:solidFill>
                  <a:srgbClr val="002060"/>
                </a:solidFill>
              </a:rPr>
              <a:t>All day Sunday</a:t>
            </a:r>
            <a:r>
              <a:rPr lang="en-US" sz="2000" dirty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947284-B5DA-0ED2-4C2D-0B2B7C3C2D47}"/>
              </a:ext>
            </a:extLst>
          </p:cNvPr>
          <p:cNvSpPr txBox="1"/>
          <p:nvPr/>
        </p:nvSpPr>
        <p:spPr>
          <a:xfrm>
            <a:off x="6841352" y="4790910"/>
            <a:ext cx="4033476" cy="70788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High Tariff Periods</a:t>
            </a:r>
          </a:p>
          <a:p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All remaining hours during the week.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B3C68-9C7B-90A3-967A-BF0ED3B62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65447AD6-8439-F3B1-E3A3-5C25199DE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71600"/>
            <a:ext cx="9142413" cy="4239607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Block Tariffs in High Tariff Period for Household Electricity Consumption</a:t>
            </a:r>
          </a:p>
          <a:p>
            <a:r>
              <a:rPr lang="en-US" dirty="0">
                <a:solidFill>
                  <a:srgbClr val="002060"/>
                </a:solidFill>
              </a:rPr>
              <a:t>The block tariff system encourages energy efficiency by applying different prices according to electricity consumption.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</a:rPr>
              <a:t>Key Objective: </a:t>
            </a:r>
            <a:r>
              <a:rPr lang="en-US" dirty="0">
                <a:solidFill>
                  <a:srgbClr val="002060"/>
                </a:solidFill>
              </a:rPr>
              <a:t>Encourage rational electricity consumption while protecting households with lower energy needs.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142D4B2-D747-2EE1-8DE3-79129E3829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11316"/>
              </p:ext>
            </p:extLst>
          </p:nvPr>
        </p:nvGraphicFramePr>
        <p:xfrm>
          <a:off x="838200" y="3087687"/>
          <a:ext cx="10514013" cy="1828800"/>
        </p:xfrm>
        <a:graphic>
          <a:graphicData uri="http://schemas.openxmlformats.org/drawingml/2006/table">
            <a:tbl>
              <a:tblPr>
                <a:effectLst>
                  <a:outerShdw blurRad="76200" dist="12700" dir="2700000" sy="-23000" kx="-800400" algn="bl" rotWithShape="0">
                    <a:prstClr val="black">
                      <a:alpha val="20000"/>
                    </a:prstClr>
                  </a:outerShdw>
                </a:effectLst>
                <a:tableStyleId>{3C2FFA5D-87B4-456A-9821-1D502468CF0F}</a:tableStyleId>
              </a:tblPr>
              <a:tblGrid>
                <a:gridCol w="3504671">
                  <a:extLst>
                    <a:ext uri="{9D8B030D-6E8A-4147-A177-3AD203B41FA5}">
                      <a16:colId xmlns:a16="http://schemas.microsoft.com/office/drawing/2014/main" val="3672469739"/>
                    </a:ext>
                  </a:extLst>
                </a:gridCol>
                <a:gridCol w="3504671">
                  <a:extLst>
                    <a:ext uri="{9D8B030D-6E8A-4147-A177-3AD203B41FA5}">
                      <a16:colId xmlns:a16="http://schemas.microsoft.com/office/drawing/2014/main" val="3362019396"/>
                    </a:ext>
                  </a:extLst>
                </a:gridCol>
                <a:gridCol w="3504671">
                  <a:extLst>
                    <a:ext uri="{9D8B030D-6E8A-4147-A177-3AD203B41FA5}">
                      <a16:colId xmlns:a16="http://schemas.microsoft.com/office/drawing/2014/main" val="1092535428"/>
                    </a:ext>
                  </a:extLst>
                </a:gridCol>
              </a:tblGrid>
              <a:tr h="1714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Block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Consumption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Price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7125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Block 1 (69 %)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0–210 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4.7074 MKD/kWh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916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Block 2 (25 %)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211–630 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5.8976 MKD/kWh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664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Block 3 (3 %)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631–1050 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7.8537 MKD/kWh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08664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rgbClr val="FF000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Block 4 (3 %)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Above 1050 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cap="none" spc="0" dirty="0">
                          <a:ln w="0"/>
                          <a:solidFill>
                            <a:schemeClr val="bg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19.1904 MKD/kWh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solidFill>
                      <a:srgbClr val="44B5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697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73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5024-7243-798F-6987-D874E0996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019DA9CB-B567-5906-D9BA-FCCAF167DE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Smart Metering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F50104F8-05AA-628F-B38F-3D0885B93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715" y="1056595"/>
            <a:ext cx="6081485" cy="4343627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1. Smart Metering Program</a:t>
            </a:r>
          </a:p>
          <a:p>
            <a:r>
              <a:rPr lang="en-US" sz="2000" dirty="0">
                <a:solidFill>
                  <a:srgbClr val="002060"/>
                </a:solidFill>
              </a:rPr>
              <a:t>ERC supports the gradual implementation of smart electricity meters for households and small consumers.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2. Main Activities</a:t>
            </a:r>
          </a:p>
          <a:p>
            <a:r>
              <a:rPr lang="en-US" sz="2000" dirty="0">
                <a:solidFill>
                  <a:srgbClr val="002060"/>
                </a:solidFill>
              </a:rPr>
              <a:t>Installation of smart electricity meters.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Ten-year rollout plan prepared by the Distribution System Operator (DSO) and approved by ERC (100.000 meters to be changed every year).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Digital metering improves billing accuracy and transparency. </a:t>
            </a:r>
          </a:p>
          <a:p>
            <a:r>
              <a:rPr lang="en-US" sz="2000" dirty="0">
                <a:solidFill>
                  <a:srgbClr val="002060"/>
                </a:solidFill>
              </a:rPr>
              <a:t>Better consumption monitoring enables consumers to manage energy use more efficiently. </a:t>
            </a:r>
          </a:p>
          <a:p>
            <a:pPr marL="0" indent="0">
              <a:buNone/>
            </a:pPr>
            <a:endParaRPr lang="en-US" sz="2000" dirty="0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50EE26-7C54-D7B5-9E25-E5B481B3579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1060" t="19481" b="11435"/>
          <a:stretch>
            <a:fillRect/>
          </a:stretch>
        </p:blipFill>
        <p:spPr>
          <a:xfrm>
            <a:off x="6860314" y="1056595"/>
            <a:ext cx="485838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19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F3125-6A87-0470-976D-53AF6187C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76014A12-DF30-5D6D-2414-990A5C7651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Government Measures</a:t>
            </a:r>
          </a:p>
        </p:txBody>
      </p:sp>
      <p:sp>
        <p:nvSpPr>
          <p:cNvPr id="25" name="Subtitle 24">
            <a:extLst>
              <a:ext uri="{FF2B5EF4-FFF2-40B4-BE49-F238E27FC236}">
                <a16:creationId xmlns:a16="http://schemas.microsoft.com/office/drawing/2014/main" id="{05188EE6-1D2E-EB22-92EE-8204E81F1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4543" y="1041149"/>
            <a:ext cx="10951029" cy="464626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Government Measures to Protect Vulnerable Consumers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Program for Protection of Vulnerable Customers (2026)</a:t>
            </a:r>
          </a:p>
          <a:p>
            <a:r>
              <a:rPr lang="en-US" sz="2000" dirty="0">
                <a:solidFill>
                  <a:srgbClr val="002060"/>
                </a:solidFill>
              </a:rPr>
              <a:t>The Government provides targeted support to vulnerable households in accordance with the Law on Social Protection.</a:t>
            </a:r>
            <a:r>
              <a:rPr lang="mk-MK" sz="2000" dirty="0">
                <a:solidFill>
                  <a:srgbClr val="002060"/>
                </a:solidFill>
              </a:rPr>
              <a:t> </a:t>
            </a:r>
            <a:r>
              <a:rPr lang="en-US" sz="2000" dirty="0">
                <a:solidFill>
                  <a:srgbClr val="002060"/>
                </a:solidFill>
              </a:rPr>
              <a:t>The Ministry of Energy, the Ministry of Social Policy and ERC are responsible for implementing this program.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Methodology for Measuring Energy Poverty</a:t>
            </a:r>
          </a:p>
          <a:p>
            <a:r>
              <a:rPr lang="en-US" sz="2000" dirty="0">
                <a:solidFill>
                  <a:srgbClr val="002060"/>
                </a:solidFill>
              </a:rPr>
              <a:t>Developed by the Ministry of Energy in cooperation with the Ministry for Social Policy and calculated by State statistical Office.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2060"/>
                </a:solidFill>
              </a:rPr>
              <a:t>Support Measures: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Financial assistance: </a:t>
            </a:r>
            <a:r>
              <a:rPr lang="en-US" sz="2000" dirty="0">
                <a:solidFill>
                  <a:srgbClr val="002060"/>
                </a:solidFill>
              </a:rPr>
              <a:t>Support for paying household energy bills.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Energy efficiency support: </a:t>
            </a:r>
            <a:r>
              <a:rPr lang="en-US" sz="2000" dirty="0">
                <a:solidFill>
                  <a:srgbClr val="002060"/>
                </a:solidFill>
              </a:rPr>
              <a:t>Financial assistance for purchasing inverter air-conditioning systems for heating and cooling (approx.  450 Euro per household). </a:t>
            </a:r>
          </a:p>
          <a:p>
            <a:r>
              <a:rPr lang="en-US" sz="2000" b="1" dirty="0">
                <a:solidFill>
                  <a:srgbClr val="002060"/>
                </a:solidFill>
              </a:rPr>
              <a:t>Objective: </a:t>
            </a:r>
            <a:r>
              <a:rPr lang="en-US" sz="2000" dirty="0">
                <a:solidFill>
                  <a:srgbClr val="002060"/>
                </a:solidFill>
              </a:rPr>
              <a:t>Reduce energy poverty while improving household energy efficiency.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2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62809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E9351AC-4BD8-AA78-8DC9-A68F050D4A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03982E-67F3-C515-89CF-16B1481F91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99457" y="1065213"/>
            <a:ext cx="9828213" cy="685800"/>
          </a:xfrm>
        </p:spPr>
        <p:txBody>
          <a:bodyPr/>
          <a:lstStyle/>
          <a:p>
            <a:r>
              <a:rPr lang="en-US" dirty="0"/>
              <a:t>ERC contributes to consumer empowerment by:</a:t>
            </a:r>
          </a:p>
        </p:txBody>
      </p:sp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B846ED88-75E1-7112-CC32-BC53F6567548}"/>
              </a:ext>
            </a:extLst>
          </p:cNvPr>
          <p:cNvSpPr/>
          <p:nvPr/>
        </p:nvSpPr>
        <p:spPr>
          <a:xfrm>
            <a:off x="1660072" y="1408113"/>
            <a:ext cx="9024257" cy="4834466"/>
          </a:xfrm>
          <a:custGeom>
            <a:avLst/>
            <a:gdLst>
              <a:gd name="csX0" fmla="*/ 9024257 w 9024257"/>
              <a:gd name="csY0" fmla="*/ 302154 h 4834466"/>
              <a:gd name="csX1" fmla="*/ 8722103 w 9024257"/>
              <a:gd name="csY1" fmla="*/ 604308 h 4834466"/>
              <a:gd name="csX2" fmla="*/ 8722103 w 9024257"/>
              <a:gd name="csY2" fmla="*/ 302154 h 4834466"/>
              <a:gd name="csX3" fmla="*/ 8571026 w 9024257"/>
              <a:gd name="csY3" fmla="*/ 453231 h 4834466"/>
              <a:gd name="csX4" fmla="*/ 8419949 w 9024257"/>
              <a:gd name="csY4" fmla="*/ 302154 h 4834466"/>
              <a:gd name="csX5" fmla="*/ 8419949 w 9024257"/>
              <a:gd name="csY5" fmla="*/ 604308 h 4834466"/>
              <a:gd name="csX6" fmla="*/ 302154 w 9024257"/>
              <a:gd name="csY6" fmla="*/ 604308 h 4834466"/>
              <a:gd name="csX7" fmla="*/ 0 w 9024257"/>
              <a:gd name="csY7" fmla="*/ 906462 h 4834466"/>
              <a:gd name="csX8" fmla="*/ 0 w 9024257"/>
              <a:gd name="csY8" fmla="*/ 4532312 h 4834466"/>
              <a:gd name="csX9" fmla="*/ 302154 w 9024257"/>
              <a:gd name="csY9" fmla="*/ 4834466 h 4834466"/>
              <a:gd name="csX10" fmla="*/ 604308 w 9024257"/>
              <a:gd name="csY10" fmla="*/ 4532312 h 4834466"/>
              <a:gd name="csX11" fmla="*/ 604308 w 9024257"/>
              <a:gd name="csY11" fmla="*/ 4230158 h 4834466"/>
              <a:gd name="csX12" fmla="*/ 8722103 w 9024257"/>
              <a:gd name="csY12" fmla="*/ 4230158 h 4834466"/>
              <a:gd name="csX13" fmla="*/ 9024257 w 9024257"/>
              <a:gd name="csY13" fmla="*/ 3928004 h 4834466"/>
              <a:gd name="csX14" fmla="*/ 9024257 w 9024257"/>
              <a:gd name="csY14" fmla="*/ 302154 h 4834466"/>
              <a:gd name="csX15" fmla="*/ 302154 w 9024257"/>
              <a:gd name="csY15" fmla="*/ 1208617 h 4834466"/>
              <a:gd name="csX16" fmla="*/ 604308 w 9024257"/>
              <a:gd name="csY16" fmla="*/ 906463 h 4834466"/>
              <a:gd name="csX17" fmla="*/ 453231 w 9024257"/>
              <a:gd name="csY17" fmla="*/ 755386 h 4834466"/>
              <a:gd name="csX18" fmla="*/ 302154 w 9024257"/>
              <a:gd name="csY18" fmla="*/ 906463 h 4834466"/>
              <a:gd name="csX19" fmla="*/ 302154 w 9024257"/>
              <a:gd name="csY19" fmla="*/ 1208617 h 4834466"/>
              <a:gd name="csX0" fmla="*/ 302154 w 9024257"/>
              <a:gd name="csY0" fmla="*/ 1208617 h 4834466"/>
              <a:gd name="csX1" fmla="*/ 604308 w 9024257"/>
              <a:gd name="csY1" fmla="*/ 906463 h 4834466"/>
              <a:gd name="csX2" fmla="*/ 453231 w 9024257"/>
              <a:gd name="csY2" fmla="*/ 755386 h 4834466"/>
              <a:gd name="csX3" fmla="*/ 302154 w 9024257"/>
              <a:gd name="csY3" fmla="*/ 906463 h 4834466"/>
              <a:gd name="csX4" fmla="*/ 302154 w 9024257"/>
              <a:gd name="csY4" fmla="*/ 1208617 h 4834466"/>
              <a:gd name="csX5" fmla="*/ 8722103 w 9024257"/>
              <a:gd name="csY5" fmla="*/ 604308 h 4834466"/>
              <a:gd name="csX6" fmla="*/ 9024257 w 9024257"/>
              <a:gd name="csY6" fmla="*/ 302154 h 4834466"/>
              <a:gd name="csX7" fmla="*/ 8722103 w 9024257"/>
              <a:gd name="csY7" fmla="*/ 0 h 4834466"/>
              <a:gd name="csX8" fmla="*/ 8419949 w 9024257"/>
              <a:gd name="csY8" fmla="*/ 302154 h 4834466"/>
              <a:gd name="csX9" fmla="*/ 8571026 w 9024257"/>
              <a:gd name="csY9" fmla="*/ 453231 h 4834466"/>
              <a:gd name="csX10" fmla="*/ 8722103 w 9024257"/>
              <a:gd name="csY10" fmla="*/ 302154 h 4834466"/>
              <a:gd name="csX11" fmla="*/ 8722103 w 9024257"/>
              <a:gd name="csY11" fmla="*/ 604308 h 4834466"/>
              <a:gd name="csX0" fmla="*/ 0 w 9024257"/>
              <a:gd name="csY0" fmla="*/ 906462 h 4834466"/>
              <a:gd name="csX1" fmla="*/ 302154 w 9024257"/>
              <a:gd name="csY1" fmla="*/ 604308 h 4834466"/>
              <a:gd name="csX2" fmla="*/ 8419949 w 9024257"/>
              <a:gd name="csY2" fmla="*/ 604308 h 4834466"/>
              <a:gd name="csX3" fmla="*/ 8419949 w 9024257"/>
              <a:gd name="csY3" fmla="*/ 302154 h 4834466"/>
              <a:gd name="csX4" fmla="*/ 8722103 w 9024257"/>
              <a:gd name="csY4" fmla="*/ 0 h 4834466"/>
              <a:gd name="csX5" fmla="*/ 9024257 w 9024257"/>
              <a:gd name="csY5" fmla="*/ 302154 h 4834466"/>
              <a:gd name="csX6" fmla="*/ 9024257 w 9024257"/>
              <a:gd name="csY6" fmla="*/ 3928004 h 4834466"/>
              <a:gd name="csX7" fmla="*/ 8722103 w 9024257"/>
              <a:gd name="csY7" fmla="*/ 4230158 h 4834466"/>
              <a:gd name="csX8" fmla="*/ 604308 w 9024257"/>
              <a:gd name="csY8" fmla="*/ 4230158 h 4834466"/>
              <a:gd name="csX9" fmla="*/ 604308 w 9024257"/>
              <a:gd name="csY9" fmla="*/ 4532312 h 4834466"/>
              <a:gd name="csX10" fmla="*/ 302154 w 9024257"/>
              <a:gd name="csY10" fmla="*/ 4834466 h 4834466"/>
              <a:gd name="csX11" fmla="*/ 0 w 9024257"/>
              <a:gd name="csY11" fmla="*/ 4532312 h 4834466"/>
              <a:gd name="csX12" fmla="*/ 0 w 9024257"/>
              <a:gd name="csY12" fmla="*/ 906462 h 4834466"/>
              <a:gd name="csX13" fmla="*/ 8419949 w 9024257"/>
              <a:gd name="csY13" fmla="*/ 604308 h 4834466"/>
              <a:gd name="csX14" fmla="*/ 8722103 w 9024257"/>
              <a:gd name="csY14" fmla="*/ 604308 h 4834466"/>
              <a:gd name="csX15" fmla="*/ 9024257 w 9024257"/>
              <a:gd name="csY15" fmla="*/ 302154 h 4834466"/>
              <a:gd name="csX16" fmla="*/ 8722103 w 9024257"/>
              <a:gd name="csY16" fmla="*/ 604308 h 4834466"/>
              <a:gd name="csX17" fmla="*/ 8722103 w 9024257"/>
              <a:gd name="csY17" fmla="*/ 302154 h 4834466"/>
              <a:gd name="csX18" fmla="*/ 8571026 w 9024257"/>
              <a:gd name="csY18" fmla="*/ 453231 h 4834466"/>
              <a:gd name="csX19" fmla="*/ 8419949 w 9024257"/>
              <a:gd name="csY19" fmla="*/ 302154 h 4834466"/>
              <a:gd name="csX20" fmla="*/ 302154 w 9024257"/>
              <a:gd name="csY20" fmla="*/ 1208617 h 4834466"/>
              <a:gd name="csX21" fmla="*/ 302154 w 9024257"/>
              <a:gd name="csY21" fmla="*/ 906462 h 4834466"/>
              <a:gd name="csX22" fmla="*/ 453231 w 9024257"/>
              <a:gd name="csY22" fmla="*/ 755385 h 4834466"/>
              <a:gd name="csX23" fmla="*/ 604308 w 9024257"/>
              <a:gd name="csY23" fmla="*/ 906462 h 4834466"/>
              <a:gd name="csX24" fmla="*/ 302154 w 9024257"/>
              <a:gd name="csY24" fmla="*/ 1208616 h 4834466"/>
              <a:gd name="csX25" fmla="*/ 0 w 9024257"/>
              <a:gd name="csY25" fmla="*/ 906462 h 4834466"/>
              <a:gd name="csX26" fmla="*/ 604308 w 9024257"/>
              <a:gd name="csY26" fmla="*/ 906462 h 4834466"/>
              <a:gd name="csX27" fmla="*/ 604308 w 9024257"/>
              <a:gd name="csY27" fmla="*/ 4230158 h 4834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9024257" h="4834466" stroke="0" extrusionOk="0">
                <a:moveTo>
                  <a:pt x="9024257" y="302154"/>
                </a:moveTo>
                <a:cubicBezTo>
                  <a:pt x="9027656" y="466358"/>
                  <a:pt x="8908616" y="617981"/>
                  <a:pt x="8722103" y="604308"/>
                </a:cubicBezTo>
                <a:cubicBezTo>
                  <a:pt x="8726823" y="513174"/>
                  <a:pt x="8726242" y="415224"/>
                  <a:pt x="8722103" y="302154"/>
                </a:cubicBezTo>
                <a:cubicBezTo>
                  <a:pt x="8727212" y="374899"/>
                  <a:pt x="8646698" y="460475"/>
                  <a:pt x="8571026" y="453231"/>
                </a:cubicBezTo>
                <a:cubicBezTo>
                  <a:pt x="8501514" y="454199"/>
                  <a:pt x="8420362" y="372044"/>
                  <a:pt x="8419949" y="302154"/>
                </a:cubicBezTo>
                <a:cubicBezTo>
                  <a:pt x="8398689" y="402002"/>
                  <a:pt x="8413163" y="571101"/>
                  <a:pt x="8419949" y="604308"/>
                </a:cubicBezTo>
                <a:cubicBezTo>
                  <a:pt x="4762309" y="533863"/>
                  <a:pt x="2248008" y="573329"/>
                  <a:pt x="302154" y="604308"/>
                </a:cubicBezTo>
                <a:cubicBezTo>
                  <a:pt x="116006" y="614172"/>
                  <a:pt x="9119" y="712684"/>
                  <a:pt x="0" y="906462"/>
                </a:cubicBezTo>
                <a:cubicBezTo>
                  <a:pt x="-20161" y="2358262"/>
                  <a:pt x="13347" y="3157811"/>
                  <a:pt x="0" y="4532312"/>
                </a:cubicBezTo>
                <a:cubicBezTo>
                  <a:pt x="-5908" y="4699723"/>
                  <a:pt x="116513" y="4842603"/>
                  <a:pt x="302154" y="4834466"/>
                </a:cubicBezTo>
                <a:cubicBezTo>
                  <a:pt x="466361" y="4838848"/>
                  <a:pt x="610393" y="4697020"/>
                  <a:pt x="604308" y="4532312"/>
                </a:cubicBezTo>
                <a:cubicBezTo>
                  <a:pt x="618911" y="4396281"/>
                  <a:pt x="616792" y="4329042"/>
                  <a:pt x="604308" y="4230158"/>
                </a:cubicBezTo>
                <a:cubicBezTo>
                  <a:pt x="1538718" y="4313532"/>
                  <a:pt x="6218170" y="4102219"/>
                  <a:pt x="8722103" y="4230158"/>
                </a:cubicBezTo>
                <a:cubicBezTo>
                  <a:pt x="8911019" y="4215816"/>
                  <a:pt x="9034584" y="4114398"/>
                  <a:pt x="9024257" y="3928004"/>
                </a:cubicBezTo>
                <a:cubicBezTo>
                  <a:pt x="9045454" y="2803258"/>
                  <a:pt x="8905040" y="896809"/>
                  <a:pt x="9024257" y="302154"/>
                </a:cubicBezTo>
                <a:close/>
                <a:moveTo>
                  <a:pt x="302154" y="1208617"/>
                </a:moveTo>
                <a:cubicBezTo>
                  <a:pt x="448915" y="1202339"/>
                  <a:pt x="601938" y="1072544"/>
                  <a:pt x="604308" y="906463"/>
                </a:cubicBezTo>
                <a:cubicBezTo>
                  <a:pt x="604955" y="826966"/>
                  <a:pt x="542640" y="756924"/>
                  <a:pt x="453231" y="755386"/>
                </a:cubicBezTo>
                <a:cubicBezTo>
                  <a:pt x="361499" y="765093"/>
                  <a:pt x="294046" y="814266"/>
                  <a:pt x="302154" y="906463"/>
                </a:cubicBezTo>
                <a:cubicBezTo>
                  <a:pt x="320072" y="945200"/>
                  <a:pt x="287214" y="1085393"/>
                  <a:pt x="302154" y="1208617"/>
                </a:cubicBezTo>
                <a:close/>
              </a:path>
              <a:path w="9024257" h="4834466" fill="darkenLess" stroke="0" extrusionOk="0">
                <a:moveTo>
                  <a:pt x="302154" y="1208617"/>
                </a:moveTo>
                <a:cubicBezTo>
                  <a:pt x="464960" y="1205952"/>
                  <a:pt x="618952" y="1064396"/>
                  <a:pt x="604308" y="906463"/>
                </a:cubicBezTo>
                <a:cubicBezTo>
                  <a:pt x="605958" y="810092"/>
                  <a:pt x="538517" y="756817"/>
                  <a:pt x="453231" y="755386"/>
                </a:cubicBezTo>
                <a:cubicBezTo>
                  <a:pt x="382479" y="751835"/>
                  <a:pt x="310648" y="817272"/>
                  <a:pt x="302154" y="906463"/>
                </a:cubicBezTo>
                <a:cubicBezTo>
                  <a:pt x="295272" y="1013137"/>
                  <a:pt x="289678" y="1098921"/>
                  <a:pt x="302154" y="1208617"/>
                </a:cubicBezTo>
                <a:close/>
                <a:moveTo>
                  <a:pt x="8722103" y="604308"/>
                </a:moveTo>
                <a:cubicBezTo>
                  <a:pt x="8885145" y="625499"/>
                  <a:pt x="9023802" y="482338"/>
                  <a:pt x="9024257" y="302154"/>
                </a:cubicBezTo>
                <a:cubicBezTo>
                  <a:pt x="9006927" y="148927"/>
                  <a:pt x="8895550" y="3036"/>
                  <a:pt x="8722103" y="0"/>
                </a:cubicBezTo>
                <a:cubicBezTo>
                  <a:pt x="8578079" y="9486"/>
                  <a:pt x="8410166" y="136744"/>
                  <a:pt x="8419949" y="302154"/>
                </a:cubicBezTo>
                <a:cubicBezTo>
                  <a:pt x="8419980" y="388347"/>
                  <a:pt x="8481202" y="454858"/>
                  <a:pt x="8571026" y="453231"/>
                </a:cubicBezTo>
                <a:cubicBezTo>
                  <a:pt x="8654431" y="459792"/>
                  <a:pt x="8716443" y="385689"/>
                  <a:pt x="8722103" y="302154"/>
                </a:cubicBezTo>
                <a:cubicBezTo>
                  <a:pt x="8743866" y="426410"/>
                  <a:pt x="8702261" y="514114"/>
                  <a:pt x="8722103" y="604308"/>
                </a:cubicBezTo>
                <a:close/>
              </a:path>
              <a:path w="9024257" h="4834466" fill="none" extrusionOk="0">
                <a:moveTo>
                  <a:pt x="0" y="906462"/>
                </a:moveTo>
                <a:cubicBezTo>
                  <a:pt x="-23115" y="743118"/>
                  <a:pt x="129632" y="584875"/>
                  <a:pt x="302154" y="604308"/>
                </a:cubicBezTo>
                <a:cubicBezTo>
                  <a:pt x="3971814" y="449587"/>
                  <a:pt x="4639692" y="621291"/>
                  <a:pt x="8419949" y="604308"/>
                </a:cubicBezTo>
                <a:cubicBezTo>
                  <a:pt x="8446700" y="542671"/>
                  <a:pt x="8445517" y="453049"/>
                  <a:pt x="8419949" y="302154"/>
                </a:cubicBezTo>
                <a:cubicBezTo>
                  <a:pt x="8414895" y="151272"/>
                  <a:pt x="8546136" y="26799"/>
                  <a:pt x="8722103" y="0"/>
                </a:cubicBezTo>
                <a:cubicBezTo>
                  <a:pt x="8892270" y="-14397"/>
                  <a:pt x="9022769" y="137851"/>
                  <a:pt x="9024257" y="302154"/>
                </a:cubicBezTo>
                <a:cubicBezTo>
                  <a:pt x="9062538" y="2036330"/>
                  <a:pt x="9041260" y="2676655"/>
                  <a:pt x="9024257" y="3928004"/>
                </a:cubicBezTo>
                <a:cubicBezTo>
                  <a:pt x="9025291" y="4101137"/>
                  <a:pt x="8870163" y="4238656"/>
                  <a:pt x="8722103" y="4230158"/>
                </a:cubicBezTo>
                <a:cubicBezTo>
                  <a:pt x="5811867" y="4256021"/>
                  <a:pt x="2111486" y="4383126"/>
                  <a:pt x="604308" y="4230158"/>
                </a:cubicBezTo>
                <a:cubicBezTo>
                  <a:pt x="599465" y="4281044"/>
                  <a:pt x="625436" y="4427915"/>
                  <a:pt x="604308" y="4532312"/>
                </a:cubicBezTo>
                <a:cubicBezTo>
                  <a:pt x="605479" y="4713490"/>
                  <a:pt x="462256" y="4826135"/>
                  <a:pt x="302154" y="4834466"/>
                </a:cubicBezTo>
                <a:cubicBezTo>
                  <a:pt x="133049" y="4833253"/>
                  <a:pt x="14613" y="4713688"/>
                  <a:pt x="0" y="4532312"/>
                </a:cubicBezTo>
                <a:cubicBezTo>
                  <a:pt x="152785" y="3922474"/>
                  <a:pt x="-99659" y="1453031"/>
                  <a:pt x="0" y="906462"/>
                </a:cubicBezTo>
                <a:close/>
                <a:moveTo>
                  <a:pt x="8419949" y="604308"/>
                </a:moveTo>
                <a:cubicBezTo>
                  <a:pt x="8461110" y="614403"/>
                  <a:pt x="8611233" y="595780"/>
                  <a:pt x="8722103" y="604308"/>
                </a:cubicBezTo>
                <a:cubicBezTo>
                  <a:pt x="8896250" y="591482"/>
                  <a:pt x="9027107" y="449553"/>
                  <a:pt x="9024257" y="302154"/>
                </a:cubicBezTo>
                <a:moveTo>
                  <a:pt x="8722103" y="604308"/>
                </a:moveTo>
                <a:cubicBezTo>
                  <a:pt x="8697993" y="489326"/>
                  <a:pt x="8731937" y="346331"/>
                  <a:pt x="8722103" y="302154"/>
                </a:cubicBezTo>
                <a:cubicBezTo>
                  <a:pt x="8735412" y="385726"/>
                  <a:pt x="8651283" y="459683"/>
                  <a:pt x="8571026" y="453231"/>
                </a:cubicBezTo>
                <a:cubicBezTo>
                  <a:pt x="8476047" y="453955"/>
                  <a:pt x="8421853" y="377674"/>
                  <a:pt x="8419949" y="302154"/>
                </a:cubicBezTo>
                <a:moveTo>
                  <a:pt x="302154" y="1208617"/>
                </a:moveTo>
                <a:cubicBezTo>
                  <a:pt x="306419" y="1169520"/>
                  <a:pt x="327308" y="973705"/>
                  <a:pt x="302154" y="906462"/>
                </a:cubicBezTo>
                <a:cubicBezTo>
                  <a:pt x="312941" y="833287"/>
                  <a:pt x="371950" y="751350"/>
                  <a:pt x="453231" y="755385"/>
                </a:cubicBezTo>
                <a:cubicBezTo>
                  <a:pt x="536793" y="761861"/>
                  <a:pt x="592585" y="832114"/>
                  <a:pt x="604308" y="906462"/>
                </a:cubicBezTo>
                <a:cubicBezTo>
                  <a:pt x="582160" y="1065580"/>
                  <a:pt x="477679" y="1204051"/>
                  <a:pt x="302154" y="1208616"/>
                </a:cubicBezTo>
                <a:cubicBezTo>
                  <a:pt x="133253" y="1207960"/>
                  <a:pt x="-2186" y="1106494"/>
                  <a:pt x="0" y="906462"/>
                </a:cubicBezTo>
                <a:moveTo>
                  <a:pt x="604308" y="906462"/>
                </a:moveTo>
                <a:cubicBezTo>
                  <a:pt x="476750" y="1458289"/>
                  <a:pt x="530360" y="3075486"/>
                  <a:pt x="604308" y="4230158"/>
                </a:cubicBezTo>
              </a:path>
              <a:path w="9024257" h="4834466" fill="none" stroke="0" extrusionOk="0">
                <a:moveTo>
                  <a:pt x="0" y="906462"/>
                </a:moveTo>
                <a:cubicBezTo>
                  <a:pt x="-4003" y="739559"/>
                  <a:pt x="134794" y="589677"/>
                  <a:pt x="302154" y="604308"/>
                </a:cubicBezTo>
                <a:cubicBezTo>
                  <a:pt x="3542571" y="719708"/>
                  <a:pt x="6588261" y="618645"/>
                  <a:pt x="8419949" y="604308"/>
                </a:cubicBezTo>
                <a:cubicBezTo>
                  <a:pt x="8415187" y="529099"/>
                  <a:pt x="8396694" y="367686"/>
                  <a:pt x="8419949" y="302154"/>
                </a:cubicBezTo>
                <a:cubicBezTo>
                  <a:pt x="8426784" y="144077"/>
                  <a:pt x="8563461" y="6351"/>
                  <a:pt x="8722103" y="0"/>
                </a:cubicBezTo>
                <a:cubicBezTo>
                  <a:pt x="8910236" y="-4648"/>
                  <a:pt x="9018550" y="136337"/>
                  <a:pt x="9024257" y="302154"/>
                </a:cubicBezTo>
                <a:cubicBezTo>
                  <a:pt x="9038703" y="1007595"/>
                  <a:pt x="8912558" y="3098323"/>
                  <a:pt x="9024257" y="3928004"/>
                </a:cubicBezTo>
                <a:cubicBezTo>
                  <a:pt x="9018130" y="4075431"/>
                  <a:pt x="8894151" y="4203535"/>
                  <a:pt x="8722103" y="4230158"/>
                </a:cubicBezTo>
                <a:cubicBezTo>
                  <a:pt x="5191052" y="4190480"/>
                  <a:pt x="2050986" y="4205030"/>
                  <a:pt x="604308" y="4230158"/>
                </a:cubicBezTo>
                <a:cubicBezTo>
                  <a:pt x="603545" y="4328363"/>
                  <a:pt x="608582" y="4440218"/>
                  <a:pt x="604308" y="4532312"/>
                </a:cubicBezTo>
                <a:cubicBezTo>
                  <a:pt x="586447" y="4720015"/>
                  <a:pt x="459392" y="4804430"/>
                  <a:pt x="302154" y="4834466"/>
                </a:cubicBezTo>
                <a:cubicBezTo>
                  <a:pt x="138157" y="4852802"/>
                  <a:pt x="21558" y="4693711"/>
                  <a:pt x="0" y="4532312"/>
                </a:cubicBezTo>
                <a:cubicBezTo>
                  <a:pt x="138130" y="2772483"/>
                  <a:pt x="151616" y="1888956"/>
                  <a:pt x="0" y="906462"/>
                </a:cubicBezTo>
                <a:close/>
                <a:moveTo>
                  <a:pt x="8419949" y="604308"/>
                </a:moveTo>
                <a:cubicBezTo>
                  <a:pt x="8533665" y="629568"/>
                  <a:pt x="8617168" y="596599"/>
                  <a:pt x="8722103" y="604308"/>
                </a:cubicBezTo>
                <a:cubicBezTo>
                  <a:pt x="8890819" y="606429"/>
                  <a:pt x="9026294" y="477124"/>
                  <a:pt x="9024257" y="302154"/>
                </a:cubicBezTo>
                <a:moveTo>
                  <a:pt x="8722103" y="604308"/>
                </a:moveTo>
                <a:cubicBezTo>
                  <a:pt x="8707431" y="458343"/>
                  <a:pt x="8747737" y="415836"/>
                  <a:pt x="8722103" y="302154"/>
                </a:cubicBezTo>
                <a:cubicBezTo>
                  <a:pt x="8721310" y="387268"/>
                  <a:pt x="8663595" y="439412"/>
                  <a:pt x="8571026" y="453231"/>
                </a:cubicBezTo>
                <a:cubicBezTo>
                  <a:pt x="8477779" y="459822"/>
                  <a:pt x="8435891" y="384640"/>
                  <a:pt x="8419949" y="302154"/>
                </a:cubicBezTo>
                <a:moveTo>
                  <a:pt x="302154" y="1208617"/>
                </a:moveTo>
                <a:cubicBezTo>
                  <a:pt x="299531" y="1164419"/>
                  <a:pt x="279667" y="968501"/>
                  <a:pt x="302154" y="906462"/>
                </a:cubicBezTo>
                <a:cubicBezTo>
                  <a:pt x="300550" y="807346"/>
                  <a:pt x="371126" y="752334"/>
                  <a:pt x="453231" y="755385"/>
                </a:cubicBezTo>
                <a:cubicBezTo>
                  <a:pt x="532932" y="760161"/>
                  <a:pt x="616016" y="832755"/>
                  <a:pt x="604308" y="906462"/>
                </a:cubicBezTo>
                <a:cubicBezTo>
                  <a:pt x="600554" y="1071691"/>
                  <a:pt x="488716" y="1224637"/>
                  <a:pt x="302154" y="1208616"/>
                </a:cubicBezTo>
                <a:cubicBezTo>
                  <a:pt x="137435" y="1210044"/>
                  <a:pt x="9693" y="1094298"/>
                  <a:pt x="0" y="906462"/>
                </a:cubicBezTo>
                <a:moveTo>
                  <a:pt x="604308" y="906462"/>
                </a:moveTo>
                <a:cubicBezTo>
                  <a:pt x="750881" y="1719817"/>
                  <a:pt x="615851" y="3608123"/>
                  <a:pt x="604308" y="4230158"/>
                </a:cubicBezTo>
              </a:path>
            </a:pathLst>
          </a:custGeom>
          <a:solidFill>
            <a:srgbClr val="E2F4F6"/>
          </a:solidFill>
          <a:ln w="76200">
            <a:solidFill>
              <a:srgbClr val="088F9E"/>
            </a:solidFill>
            <a:extLst>
              <a:ext uri="{C807C97D-BFC1-408E-A445-0C87EB9F89A2}">
                <ask:lineSketchStyleProps xmlns:ask="http://schemas.microsoft.com/office/drawing/2018/sketchyshapes" sd="2958443244">
                  <a:prstGeom prst="horizontalScroll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E4C7570D-3DF6-BF3E-3156-151D10BA4A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1498" y="2243138"/>
            <a:ext cx="8459787" cy="399944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✔ Applying fair and transparent electricity tariffs.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✔ Promoting efficient electricity consumption through block tariffs.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✔ Supporting smart metering and digitalization.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✔ Protecting vulnerable consumers.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✔ Cooperating with Government institutions to reduce energy poverty.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3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307164"/>
            <a:ext cx="7191375" cy="1122630"/>
          </a:xfrm>
        </p:spPr>
        <p:txBody>
          <a:bodyPr/>
          <a:lstStyle/>
          <a:p>
            <a:r>
              <a:rPr lang="en-US" sz="2400" dirty="0"/>
              <a:t>Thank You!</a:t>
            </a:r>
            <a:br>
              <a:rPr lang="en-US" sz="2000" dirty="0"/>
            </a:b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EAFFB0E-27DC-D28E-7C50-648765DB97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50" y="3429794"/>
            <a:ext cx="7191375" cy="639763"/>
          </a:xfrm>
        </p:spPr>
        <p:txBody>
          <a:bodyPr/>
          <a:lstStyle/>
          <a:p>
            <a:r>
              <a:rPr lang="en-US" sz="2400" b="1" dirty="0"/>
              <a:t>Elena Markova Velinova, MSc, Electrical Engineer</a:t>
            </a:r>
            <a:endParaRPr lang="en-US" sz="2400" dirty="0"/>
          </a:p>
          <a:p>
            <a:r>
              <a:rPr lang="en-US" sz="2400" dirty="0"/>
              <a:t>Commissioner, ERC</a:t>
            </a:r>
          </a:p>
          <a:p>
            <a:r>
              <a:rPr lang="en-US" sz="2400" dirty="0"/>
              <a:t>✉ elena.markova@erc.org.mk</a:t>
            </a:r>
          </a:p>
          <a:p>
            <a:r>
              <a:rPr lang="en-US" sz="2400" dirty="0"/>
              <a:t>🌐 </a:t>
            </a:r>
            <a:r>
              <a:rPr lang="en-US" sz="2400" dirty="0">
                <a:hlinkClick r:id="rId2"/>
              </a:rPr>
              <a:t>www.erc.org.mk</a:t>
            </a:r>
            <a:endParaRPr lang="en-US" sz="2400" dirty="0"/>
          </a:p>
          <a:p>
            <a:r>
              <a:rPr lang="en-US" sz="2400" dirty="0"/>
              <a:t>Questions?</a:t>
            </a:r>
          </a:p>
          <a:p>
            <a:endParaRPr lang="en-US" sz="2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FF8503-A2D8-838E-A514-CAA3FE62D1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500" y="3782333"/>
            <a:ext cx="520727" cy="5207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46E595-90F8-55B7-83F9-0EAF57C6F3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3664" y="3787777"/>
            <a:ext cx="825542" cy="48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2313</TotalTime>
  <Words>513</Words>
  <Application>Microsoft Office PowerPoint</Application>
  <PresentationFormat>Custom</PresentationFormat>
  <Paragraphs>76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Inter-Regular</vt:lpstr>
      <vt:lpstr>Calibri</vt:lpstr>
      <vt:lpstr>Arial</vt:lpstr>
      <vt:lpstr>굴림체</vt:lpstr>
      <vt:lpstr>Wingdings</vt:lpstr>
      <vt:lpstr>Custom Design</vt:lpstr>
      <vt:lpstr>1_Custom Design</vt:lpstr>
      <vt:lpstr>4_Custom Design</vt:lpstr>
      <vt:lpstr>PowerPoint Presentation</vt:lpstr>
      <vt:lpstr>Electricity Tariffs for Households and Small Consumers</vt:lpstr>
      <vt:lpstr>PowerPoint Presentation</vt:lpstr>
      <vt:lpstr>Smart Metering</vt:lpstr>
      <vt:lpstr>Government Measures</vt:lpstr>
      <vt:lpstr>Key Takeaways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Elena Markova</cp:lastModifiedBy>
  <cp:revision>35</cp:revision>
  <dcterms:created xsi:type="dcterms:W3CDTF">2026-05-14T13:05:40Z</dcterms:created>
  <dcterms:modified xsi:type="dcterms:W3CDTF">2026-08-04T14:47:27Z</dcterms:modified>
</cp:coreProperties>
</file>